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84" r:id="rId4"/>
    <p:sldMasterId id="2147483696" r:id="rId5"/>
  </p:sldMasterIdLst>
  <p:sldIdLst>
    <p:sldId id="256" r:id="rId6"/>
    <p:sldId id="257" r:id="rId7"/>
    <p:sldId id="258" r:id="rId8"/>
    <p:sldId id="259" r:id="rId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66108492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5881552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1298189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13050345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4344391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6705149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0584709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28660257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1870279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473332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1394711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815734705"/>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320515230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128992102"/>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29950466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22749237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18875218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0055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175739749"/>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4284027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204037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0351360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483620790"/>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2481884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601757368"/>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31962327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35614005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503042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0231000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4048731701"/>
      </p:ext>
    </p:extLst>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37148405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7462886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147344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SA">
              <a:solidFill>
                <a:srgbClr val="575F6D"/>
              </a:solidFill>
            </a:endParaRPr>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302546355"/>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9" name="عنصر نائب لرقم الشريحة 8"/>
          <p:cNvSpPr>
            <a:spLocks noGrp="1"/>
          </p:cNvSpPr>
          <p:nvPr>
            <p:ph type="sldNum" sz="quarter" idx="15"/>
          </p:nvPr>
        </p:nvSpPr>
        <p:spPr/>
        <p:txBody>
          <a:bodyPr rtlCol="0"/>
          <a:lstStyle/>
          <a:p>
            <a:fld id="{0B34F065-1154-456A-91E3-76DE8E75E17B}" type="slidenum">
              <a:rPr lang="ar-SA" smtClean="0"/>
              <a:pPr/>
              <a:t>‹#›</a:t>
            </a:fld>
            <a:endParaRPr lang="ar-SA"/>
          </a:p>
        </p:txBody>
      </p:sp>
      <p:sp>
        <p:nvSpPr>
          <p:cNvPr id="10" name="عنصر نائب للتذييل 9"/>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282919804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1B8ABB09-4A1D-463E-8065-109CC2B7EFAA}" type="datetimeFigureOut">
              <a:rPr lang="ar-SA" smtClean="0">
                <a:solidFill>
                  <a:srgbClr val="FFF39D"/>
                </a:solidFill>
              </a:rPr>
              <a:pPr/>
              <a:t>01/08/1440</a:t>
            </a:fld>
            <a:endParaRPr lang="ar-SA">
              <a:solidFill>
                <a:srgbClr val="FFF39D"/>
              </a:solidFill>
            </a:endParaRPr>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SA">
              <a:solidFill>
                <a:srgbClr val="FFF39D"/>
              </a:solidFill>
            </a:endParaRPr>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797098445"/>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6" name="عنصر نائب للتذييل 5"/>
          <p:cNvSpPr>
            <a:spLocks noGrp="1"/>
          </p:cNvSpPr>
          <p:nvPr>
            <p:ph type="ftr" sz="quarter" idx="11"/>
          </p:nvPr>
        </p:nvSpPr>
        <p:spPr/>
        <p:txBody>
          <a:bodyPr/>
          <a:lstStyle/>
          <a:p>
            <a:endParaRPr lang="ar-SA">
              <a:solidFill>
                <a:srgbClr val="575F6D"/>
              </a:solidFill>
            </a:endParaRPr>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extLst>
      <p:ext uri="{BB962C8B-B14F-4D97-AF65-F5344CB8AC3E}">
        <p14:creationId xmlns:p14="http://schemas.microsoft.com/office/powerpoint/2010/main" val="96046912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8" name="عنصر نائب للتذييل 7"/>
          <p:cNvSpPr>
            <a:spLocks noGrp="1"/>
          </p:cNvSpPr>
          <p:nvPr>
            <p:ph type="ftr" sz="quarter" idx="11"/>
          </p:nvPr>
        </p:nvSpPr>
        <p:spPr/>
        <p:txBody>
          <a:bodyPr/>
          <a:lstStyle/>
          <a:p>
            <a:endParaRPr lang="ar-SA">
              <a:solidFill>
                <a:srgbClr val="575F6D"/>
              </a:solidFill>
            </a:endParaRPr>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extLst>
      <p:ext uri="{BB962C8B-B14F-4D97-AF65-F5344CB8AC3E}">
        <p14:creationId xmlns:p14="http://schemas.microsoft.com/office/powerpoint/2010/main" val="6395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01/08/1440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7" name="عنصر نائب لرقم الشريحة 6"/>
          <p:cNvSpPr>
            <a:spLocks noGrp="1"/>
          </p:cNvSpPr>
          <p:nvPr>
            <p:ph type="sldNum" sz="quarter" idx="11"/>
          </p:nvPr>
        </p:nvSpPr>
        <p:spPr/>
        <p:txBody>
          <a:bodyPr rtlCol="0"/>
          <a:lstStyle/>
          <a:p>
            <a:fld id="{0B34F065-1154-456A-91E3-76DE8E75E17B}" type="slidenum">
              <a:rPr lang="ar-SA" smtClean="0"/>
              <a:pPr/>
              <a:t>‹#›</a:t>
            </a:fld>
            <a:endParaRPr lang="ar-SA"/>
          </a:p>
        </p:txBody>
      </p:sp>
      <p:sp>
        <p:nvSpPr>
          <p:cNvPr id="8" name="عنصر نائب للتذييل 7"/>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424654234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11"/>
          </p:nvPr>
        </p:nvSpPr>
        <p:spPr/>
        <p:txBody>
          <a:bodyPr/>
          <a:lstStyle/>
          <a:p>
            <a:endParaRPr lang="ar-SA">
              <a:solidFill>
                <a:srgbClr val="575F6D"/>
              </a:solidFill>
            </a:endParaRPr>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653413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22" name="عنصر نائب لرقم الشريحة 21"/>
          <p:cNvSpPr>
            <a:spLocks noGrp="1"/>
          </p:cNvSpPr>
          <p:nvPr>
            <p:ph type="sldNum" sz="quarter" idx="15"/>
          </p:nvPr>
        </p:nvSpPr>
        <p:spPr/>
        <p:txBody>
          <a:bodyPr rtlCol="0"/>
          <a:lstStyle/>
          <a:p>
            <a:fld id="{0B34F065-1154-456A-91E3-76DE8E75E17B}" type="slidenum">
              <a:rPr lang="ar-SA" smtClean="0"/>
              <a:pPr/>
              <a:t>‹#›</a:t>
            </a:fld>
            <a:endParaRPr lang="ar-SA"/>
          </a:p>
        </p:txBody>
      </p:sp>
      <p:sp>
        <p:nvSpPr>
          <p:cNvPr id="23" name="عنصر نائب للتذييل 22"/>
          <p:cNvSpPr>
            <a:spLocks noGrp="1"/>
          </p:cNvSpPr>
          <p:nvPr>
            <p:ph type="ftr" sz="quarter" idx="16"/>
          </p:nvPr>
        </p:nvSpPr>
        <p:spPr/>
        <p:txBody>
          <a:bodyPr rtlCol="0"/>
          <a:lstStyle/>
          <a:p>
            <a:endParaRPr lang="ar-SA">
              <a:solidFill>
                <a:srgbClr val="575F6D"/>
              </a:solidFill>
            </a:endParaRPr>
          </a:p>
        </p:txBody>
      </p:sp>
    </p:spTree>
    <p:extLst>
      <p:ext uri="{BB962C8B-B14F-4D97-AF65-F5344CB8AC3E}">
        <p14:creationId xmlns:p14="http://schemas.microsoft.com/office/powerpoint/2010/main" val="1966178572"/>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عنصر نائب للتاريخ 16"/>
          <p:cNvSpPr>
            <a:spLocks noGrp="1"/>
          </p:cNvSpPr>
          <p:nvPr>
            <p:ph type="dt" sz="half" idx="10"/>
          </p:nvPr>
        </p:nvSpPr>
        <p:spPr/>
        <p:txBody>
          <a:bodyPr rtlCol="0"/>
          <a:lstStyle/>
          <a:p>
            <a:fld id="{1B8ABB09-4A1D-463E-8065-109CC2B7EFAA}" type="datetimeFigureOut">
              <a:rPr lang="ar-SA" smtClean="0">
                <a:solidFill>
                  <a:srgbClr val="575F6D"/>
                </a:solidFill>
              </a:rPr>
              <a:pPr/>
              <a:t>01/08/1440</a:t>
            </a:fld>
            <a:endParaRPr lang="ar-SA">
              <a:solidFill>
                <a:srgbClr val="575F6D"/>
              </a:solidFill>
            </a:endParaRPr>
          </a:p>
        </p:txBody>
      </p:sp>
      <p:sp>
        <p:nvSpPr>
          <p:cNvPr id="18" name="عنصر نائب لرقم الشريحة 17"/>
          <p:cNvSpPr>
            <a:spLocks noGrp="1"/>
          </p:cNvSpPr>
          <p:nvPr>
            <p:ph type="sldNum" sz="quarter" idx="11"/>
          </p:nvPr>
        </p:nvSpPr>
        <p:spPr/>
        <p:txBody>
          <a:bodyPr rtlCol="0"/>
          <a:lstStyle/>
          <a:p>
            <a:fld id="{0B34F065-1154-456A-91E3-76DE8E75E17B}" type="slidenum">
              <a:rPr lang="ar-SA" smtClean="0"/>
              <a:pPr/>
              <a:t>‹#›</a:t>
            </a:fld>
            <a:endParaRPr lang="ar-SA"/>
          </a:p>
        </p:txBody>
      </p:sp>
      <p:sp>
        <p:nvSpPr>
          <p:cNvPr id="21" name="عنصر نائب للتذييل 20"/>
          <p:cNvSpPr>
            <a:spLocks noGrp="1"/>
          </p:cNvSpPr>
          <p:nvPr>
            <p:ph type="ftr" sz="quarter" idx="12"/>
          </p:nvPr>
        </p:nvSpPr>
        <p:spPr/>
        <p:txBody>
          <a:bodyPr rtlCol="0"/>
          <a:lstStyle/>
          <a:p>
            <a:endParaRPr lang="ar-SA">
              <a:solidFill>
                <a:srgbClr val="575F6D"/>
              </a:solidFill>
            </a:endParaRPr>
          </a:p>
        </p:txBody>
      </p:sp>
    </p:spTree>
    <p:extLst>
      <p:ext uri="{BB962C8B-B14F-4D97-AF65-F5344CB8AC3E}">
        <p14:creationId xmlns:p14="http://schemas.microsoft.com/office/powerpoint/2010/main" val="23135852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79852451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5" name="عنصر نائب للتذييل 4"/>
          <p:cNvSpPr>
            <a:spLocks noGrp="1"/>
          </p:cNvSpPr>
          <p:nvPr>
            <p:ph type="ftr" sz="quarter" idx="11"/>
          </p:nvPr>
        </p:nvSpPr>
        <p:spPr/>
        <p:txBody>
          <a:bodyPr/>
          <a:lstStyle/>
          <a:p>
            <a:endParaRPr lang="ar-SA">
              <a:solidFill>
                <a:srgbClr val="575F6D"/>
              </a:solidFill>
            </a:endParaRPr>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871057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01/08/1440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01/08/1440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01/08/1440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01/08/1440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4293183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21958909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14810971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B8ABB09-4A1D-463E-8065-109CC2B7EFAA}" type="datetimeFigureOut">
              <a:rPr lang="ar-SA" smtClean="0">
                <a:solidFill>
                  <a:srgbClr val="575F6D"/>
                </a:solidFill>
              </a:rPr>
              <a:pPr/>
              <a:t>01/08/1440</a:t>
            </a:fld>
            <a:endParaRPr lang="ar-SA">
              <a:solidFill>
                <a:srgbClr val="575F6D"/>
              </a:solidFill>
            </a:endParaRPr>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solidFill>
                <a:srgbClr val="575F6D"/>
              </a:solidFill>
            </a:endParaRPr>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37428711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08520" y="242632"/>
            <a:ext cx="9252520" cy="4278094"/>
          </a:xfrm>
          <a:prstGeom prst="rect">
            <a:avLst/>
          </a:prstGeom>
          <a:noFill/>
        </p:spPr>
        <p:txBody>
          <a:bodyPr wrap="square" rtlCol="1">
            <a:spAutoFit/>
          </a:bodyPr>
          <a:lstStyle/>
          <a:p>
            <a:pPr algn="ctr" rtl="0"/>
            <a:r>
              <a:rPr lang="en-US" sz="4000" dirty="0" smtClean="0">
                <a:solidFill>
                  <a:prstClr val="black"/>
                </a:solidFill>
              </a:rPr>
              <a:t> </a:t>
            </a:r>
            <a:r>
              <a:rPr lang="en-US" sz="3200" b="1" dirty="0">
                <a:solidFill>
                  <a:prstClr val="black"/>
                </a:solidFill>
              </a:rPr>
              <a:t>TESTING WRITING SKILLS</a:t>
            </a:r>
          </a:p>
          <a:p>
            <a:pPr algn="ctr"/>
            <a:r>
              <a:rPr lang="en-US" sz="4000" smtClean="0">
                <a:solidFill>
                  <a:prstClr val="black"/>
                </a:solidFill>
              </a:rPr>
              <a:t>Fourth </a:t>
            </a:r>
            <a:r>
              <a:rPr lang="en-US" sz="4000" dirty="0" smtClean="0">
                <a:solidFill>
                  <a:prstClr val="black"/>
                </a:solidFill>
              </a:rPr>
              <a:t>grade </a:t>
            </a:r>
          </a:p>
          <a:p>
            <a:pPr algn="ctr"/>
            <a:r>
              <a:rPr lang="en-US" sz="4000" dirty="0" smtClean="0">
                <a:solidFill>
                  <a:prstClr val="black"/>
                </a:solidFill>
              </a:rPr>
              <a:t>English department </a:t>
            </a:r>
          </a:p>
          <a:p>
            <a:pPr algn="l"/>
            <a:r>
              <a:rPr lang="en-US" sz="3600" dirty="0" smtClean="0">
                <a:solidFill>
                  <a:prstClr val="black"/>
                </a:solidFill>
              </a:rPr>
              <a:t> College of Education ((for hum sciences))</a:t>
            </a:r>
          </a:p>
          <a:p>
            <a:pPr algn="ctr"/>
            <a:endParaRPr lang="en-US" sz="3600" dirty="0" smtClean="0">
              <a:solidFill>
                <a:prstClr val="black"/>
              </a:solidFill>
            </a:endParaRPr>
          </a:p>
          <a:p>
            <a:pPr algn="ctr"/>
            <a:r>
              <a:rPr lang="en-US" sz="4000" dirty="0" smtClean="0">
                <a:solidFill>
                  <a:srgbClr val="FE8637">
                    <a:lumMod val="75000"/>
                  </a:srgbClr>
                </a:solidFill>
              </a:rPr>
              <a:t>Lecture 10</a:t>
            </a:r>
            <a:endParaRPr lang="en-US" sz="4000" dirty="0">
              <a:solidFill>
                <a:srgbClr val="FE8637">
                  <a:lumMod val="75000"/>
                </a:srgbClr>
              </a:solidFill>
            </a:endParaRPr>
          </a:p>
          <a:p>
            <a:pPr algn="ctr"/>
            <a:endParaRPr lang="ar-IQ" sz="4000" dirty="0">
              <a:solidFill>
                <a:prstClr val="black"/>
              </a:solidFill>
            </a:endParaRPr>
          </a:p>
        </p:txBody>
      </p:sp>
      <p:sp>
        <p:nvSpPr>
          <p:cNvPr id="3" name="مربع نص 2"/>
          <p:cNvSpPr txBox="1"/>
          <p:nvPr/>
        </p:nvSpPr>
        <p:spPr>
          <a:xfrm>
            <a:off x="0" y="6021288"/>
            <a:ext cx="9144000" cy="707886"/>
          </a:xfrm>
          <a:prstGeom prst="rect">
            <a:avLst/>
          </a:prstGeom>
          <a:noFill/>
        </p:spPr>
        <p:txBody>
          <a:bodyPr wrap="square" rtlCol="1">
            <a:spAutoFit/>
          </a:bodyPr>
          <a:lstStyle/>
          <a:p>
            <a:pPr algn="ctr"/>
            <a:r>
              <a:rPr lang="en-US" sz="4000" b="1" dirty="0" smtClean="0">
                <a:solidFill>
                  <a:srgbClr val="0070C0"/>
                </a:solidFill>
              </a:rPr>
              <a:t>Asst.prof.Dr.Zainab Al-</a:t>
            </a:r>
            <a:r>
              <a:rPr lang="en-US" sz="4000" b="1" dirty="0" err="1" smtClean="0">
                <a:solidFill>
                  <a:srgbClr val="0070C0"/>
                </a:solidFill>
              </a:rPr>
              <a:t>sadi</a:t>
            </a:r>
            <a:endParaRPr lang="ar-IQ" sz="4000" b="1" dirty="0">
              <a:solidFill>
                <a:srgbClr val="0070C0"/>
              </a:solidFill>
            </a:endParaRPr>
          </a:p>
        </p:txBody>
      </p:sp>
    </p:spTree>
    <p:extLst>
      <p:ext uri="{BB962C8B-B14F-4D97-AF65-F5344CB8AC3E}">
        <p14:creationId xmlns:p14="http://schemas.microsoft.com/office/powerpoint/2010/main" val="3737077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89679"/>
            <a:ext cx="8496944" cy="2585323"/>
          </a:xfrm>
          <a:prstGeom prst="rect">
            <a:avLst/>
          </a:prstGeom>
        </p:spPr>
        <p:txBody>
          <a:bodyPr wrap="square">
            <a:spAutoFit/>
          </a:bodyPr>
          <a:lstStyle/>
          <a:p>
            <a:pPr algn="l"/>
            <a:r>
              <a:rPr lang="en-US" b="1" dirty="0" smtClean="0">
                <a:solidFill>
                  <a:prstClr val="black"/>
                </a:solidFill>
              </a:rPr>
              <a:t>10.3.2 </a:t>
            </a:r>
            <a:r>
              <a:rPr lang="en-US" b="1" dirty="0">
                <a:solidFill>
                  <a:prstClr val="black"/>
                </a:solidFill>
              </a:rPr>
              <a:t>TESING SPELLING </a:t>
            </a:r>
            <a:endParaRPr lang="en-US" b="1" dirty="0" smtClean="0">
              <a:solidFill>
                <a:prstClr val="black"/>
              </a:solidFill>
            </a:endParaRPr>
          </a:p>
          <a:p>
            <a:pPr algn="l"/>
            <a:endParaRPr lang="en-US" b="1" dirty="0" smtClean="0">
              <a:solidFill>
                <a:prstClr val="black"/>
              </a:solidFill>
            </a:endParaRPr>
          </a:p>
          <a:p>
            <a:pPr algn="l"/>
            <a:r>
              <a:rPr lang="en-US" b="1" dirty="0" smtClean="0">
                <a:solidFill>
                  <a:prstClr val="black"/>
                </a:solidFill>
              </a:rPr>
              <a:t>Spelling </a:t>
            </a:r>
            <a:r>
              <a:rPr lang="en-US" b="1" dirty="0">
                <a:solidFill>
                  <a:prstClr val="black"/>
                </a:solidFill>
              </a:rPr>
              <a:t>is an important activity which has to be mastered by the EFL students. In the designing of spelling tests, and at the elementary level, single words are chosen from the students' textbooks and tested by multiple choice, completion or error recognition technique. Consider the following tests. Testees are asked in the first to select the word which is incorrectly spelled </a:t>
            </a:r>
            <a:r>
              <a:rPr lang="en-US" b="1" dirty="0" smtClean="0">
                <a:solidFill>
                  <a:prstClr val="black"/>
                </a:solidFill>
              </a:rPr>
              <a:t>in</a:t>
            </a:r>
            <a:r>
              <a:rPr lang="ar-IQ" b="1" dirty="0" smtClean="0">
                <a:solidFill>
                  <a:prstClr val="black"/>
                </a:solidFill>
              </a:rPr>
              <a:t>  </a:t>
            </a:r>
            <a:endParaRPr lang="en-US" b="1" dirty="0">
              <a:solidFill>
                <a:prstClr val="black"/>
              </a:solidFill>
            </a:endParaRPr>
          </a:p>
          <a:p>
            <a:pPr algn="l"/>
            <a:r>
              <a:rPr lang="en-US" b="1" dirty="0" smtClean="0">
                <a:solidFill>
                  <a:prstClr val="black"/>
                </a:solidFill>
              </a:rPr>
              <a:t>each </a:t>
            </a:r>
            <a:r>
              <a:rPr lang="en-US" b="1" dirty="0">
                <a:solidFill>
                  <a:prstClr val="black"/>
                </a:solidFill>
              </a:rPr>
              <a:t>item.</a:t>
            </a:r>
            <a:endParaRPr lang="ar-IQ" b="1" dirty="0">
              <a:solidFill>
                <a:prstClr val="black"/>
              </a:solidFill>
            </a:endParaRPr>
          </a:p>
        </p:txBody>
      </p:sp>
      <p:sp>
        <p:nvSpPr>
          <p:cNvPr id="3" name="مستطيل 2"/>
          <p:cNvSpPr/>
          <p:nvPr/>
        </p:nvSpPr>
        <p:spPr>
          <a:xfrm>
            <a:off x="158720" y="2874948"/>
            <a:ext cx="8496944" cy="2308324"/>
          </a:xfrm>
          <a:prstGeom prst="rect">
            <a:avLst/>
          </a:prstGeom>
          <a:solidFill>
            <a:schemeClr val="bg1">
              <a:lumMod val="85000"/>
            </a:schemeClr>
          </a:solidFill>
        </p:spPr>
        <p:txBody>
          <a:bodyPr wrap="square">
            <a:spAutoFit/>
          </a:bodyPr>
          <a:lstStyle/>
          <a:p>
            <a:pPr marL="342900" indent="-342900" algn="l" rtl="0">
              <a:buFontTx/>
              <a:buAutoNum type="arabicParenR"/>
            </a:pPr>
            <a:r>
              <a:rPr lang="en-US" b="1" dirty="0" smtClean="0">
                <a:solidFill>
                  <a:prstClr val="black"/>
                </a:solidFill>
              </a:rPr>
              <a:t>MCQ </a:t>
            </a:r>
            <a:r>
              <a:rPr lang="en-US" b="1" dirty="0">
                <a:solidFill>
                  <a:prstClr val="black"/>
                </a:solidFill>
              </a:rPr>
              <a:t>Write the number of the item and the letter of the incorrectly spelled word. Or Encircle the letter of the incorrectly spelled word and correct it</a:t>
            </a:r>
            <a:r>
              <a:rPr lang="en-US" b="1" dirty="0" smtClean="0">
                <a:solidFill>
                  <a:prstClr val="black"/>
                </a:solidFill>
              </a:rPr>
              <a:t>.</a:t>
            </a:r>
          </a:p>
          <a:p>
            <a:pPr algn="l" rtl="0"/>
            <a:endParaRPr lang="en-US" b="1" dirty="0">
              <a:solidFill>
                <a:prstClr val="black"/>
              </a:solidFill>
            </a:endParaRPr>
          </a:p>
          <a:p>
            <a:pPr marL="342900" indent="-342900" algn="l" rtl="0">
              <a:buFontTx/>
              <a:buAutoNum type="arabicPeriod"/>
            </a:pPr>
            <a:r>
              <a:rPr lang="en-US" b="1" dirty="0" smtClean="0">
                <a:solidFill>
                  <a:prstClr val="black"/>
                </a:solidFill>
              </a:rPr>
              <a:t> A. favouirte        B</a:t>
            </a:r>
            <a:r>
              <a:rPr lang="en-US" b="1" dirty="0">
                <a:solidFill>
                  <a:prstClr val="black"/>
                </a:solidFill>
              </a:rPr>
              <a:t>. </a:t>
            </a:r>
            <a:r>
              <a:rPr lang="en-US" b="1" dirty="0" smtClean="0">
                <a:solidFill>
                  <a:prstClr val="black"/>
                </a:solidFill>
              </a:rPr>
              <a:t>artist            C</a:t>
            </a:r>
            <a:r>
              <a:rPr lang="en-US" b="1" dirty="0">
                <a:solidFill>
                  <a:prstClr val="black"/>
                </a:solidFill>
              </a:rPr>
              <a:t>. nationality </a:t>
            </a:r>
            <a:r>
              <a:rPr lang="en-US" b="1" dirty="0" smtClean="0">
                <a:solidFill>
                  <a:prstClr val="black"/>
                </a:solidFill>
              </a:rPr>
              <a:t>             D</a:t>
            </a:r>
            <a:r>
              <a:rPr lang="en-US" b="1" dirty="0">
                <a:solidFill>
                  <a:prstClr val="black"/>
                </a:solidFill>
              </a:rPr>
              <a:t>. </a:t>
            </a:r>
            <a:r>
              <a:rPr lang="en-US" b="1" dirty="0" smtClean="0">
                <a:solidFill>
                  <a:prstClr val="black"/>
                </a:solidFill>
              </a:rPr>
              <a:t>sports</a:t>
            </a:r>
          </a:p>
          <a:p>
            <a:pPr algn="l" rtl="0"/>
            <a:r>
              <a:rPr lang="en-US" b="1" dirty="0" smtClean="0">
                <a:solidFill>
                  <a:prstClr val="black"/>
                </a:solidFill>
              </a:rPr>
              <a:t>2</a:t>
            </a:r>
            <a:r>
              <a:rPr lang="en-US" b="1" dirty="0">
                <a:solidFill>
                  <a:prstClr val="black"/>
                </a:solidFill>
              </a:rPr>
              <a:t>. </a:t>
            </a:r>
            <a:r>
              <a:rPr lang="en-US" b="1" dirty="0" smtClean="0">
                <a:solidFill>
                  <a:prstClr val="black"/>
                </a:solidFill>
              </a:rPr>
              <a:t>  A. countries        B</a:t>
            </a:r>
            <a:r>
              <a:rPr lang="en-US" b="1" dirty="0">
                <a:solidFill>
                  <a:prstClr val="black"/>
                </a:solidFill>
              </a:rPr>
              <a:t>. </a:t>
            </a:r>
            <a:r>
              <a:rPr lang="en-US" b="1" dirty="0" smtClean="0">
                <a:solidFill>
                  <a:prstClr val="black"/>
                </a:solidFill>
              </a:rPr>
              <a:t>computor     C. famous                     D</a:t>
            </a:r>
            <a:r>
              <a:rPr lang="en-US" b="1" dirty="0">
                <a:solidFill>
                  <a:prstClr val="black"/>
                </a:solidFill>
              </a:rPr>
              <a:t>. </a:t>
            </a:r>
            <a:r>
              <a:rPr lang="en-US" b="1" dirty="0" smtClean="0">
                <a:solidFill>
                  <a:prstClr val="black"/>
                </a:solidFill>
              </a:rPr>
              <a:t>camera</a:t>
            </a:r>
            <a:endParaRPr lang="en-US" b="1" dirty="0">
              <a:solidFill>
                <a:prstClr val="black"/>
              </a:solidFill>
            </a:endParaRPr>
          </a:p>
          <a:p>
            <a:pPr algn="l" rtl="0"/>
            <a:r>
              <a:rPr lang="en-US" b="1" dirty="0" smtClean="0">
                <a:solidFill>
                  <a:prstClr val="black"/>
                </a:solidFill>
              </a:rPr>
              <a:t>3</a:t>
            </a:r>
            <a:r>
              <a:rPr lang="en-US" b="1" dirty="0">
                <a:solidFill>
                  <a:prstClr val="black"/>
                </a:solidFill>
              </a:rPr>
              <a:t>. </a:t>
            </a:r>
            <a:r>
              <a:rPr lang="en-US" b="1" dirty="0" smtClean="0">
                <a:solidFill>
                  <a:prstClr val="black"/>
                </a:solidFill>
              </a:rPr>
              <a:t>  A</a:t>
            </a:r>
            <a:r>
              <a:rPr lang="en-US" b="1" dirty="0">
                <a:solidFill>
                  <a:prstClr val="black"/>
                </a:solidFill>
              </a:rPr>
              <a:t>. </a:t>
            </a:r>
            <a:r>
              <a:rPr lang="en-US" b="1" dirty="0" smtClean="0">
                <a:solidFill>
                  <a:prstClr val="black"/>
                </a:solidFill>
              </a:rPr>
              <a:t>number          B</a:t>
            </a:r>
            <a:r>
              <a:rPr lang="en-US" b="1" dirty="0">
                <a:solidFill>
                  <a:prstClr val="black"/>
                </a:solidFill>
              </a:rPr>
              <a:t>. </a:t>
            </a:r>
            <a:r>
              <a:rPr lang="en-US" b="1" dirty="0" smtClean="0">
                <a:solidFill>
                  <a:prstClr val="black"/>
                </a:solidFill>
              </a:rPr>
              <a:t>siting           C</a:t>
            </a:r>
            <a:r>
              <a:rPr lang="en-US" b="1" dirty="0">
                <a:solidFill>
                  <a:prstClr val="black"/>
                </a:solidFill>
              </a:rPr>
              <a:t>. </a:t>
            </a:r>
            <a:r>
              <a:rPr lang="en-US" b="1" dirty="0" smtClean="0">
                <a:solidFill>
                  <a:prstClr val="black"/>
                </a:solidFill>
              </a:rPr>
              <a:t>picture                       D. restaurant </a:t>
            </a:r>
            <a:endParaRPr lang="en-US" b="1" dirty="0">
              <a:solidFill>
                <a:prstClr val="black"/>
              </a:solidFill>
            </a:endParaRPr>
          </a:p>
          <a:p>
            <a:pPr algn="l" rtl="0"/>
            <a:r>
              <a:rPr lang="en-US" b="1" dirty="0" smtClean="0">
                <a:solidFill>
                  <a:prstClr val="black"/>
                </a:solidFill>
              </a:rPr>
              <a:t>4</a:t>
            </a:r>
            <a:r>
              <a:rPr lang="en-US" b="1" dirty="0">
                <a:solidFill>
                  <a:prstClr val="black"/>
                </a:solidFill>
              </a:rPr>
              <a:t>. </a:t>
            </a:r>
            <a:r>
              <a:rPr lang="en-US" b="1" dirty="0" smtClean="0">
                <a:solidFill>
                  <a:prstClr val="black"/>
                </a:solidFill>
              </a:rPr>
              <a:t>  A</a:t>
            </a:r>
            <a:r>
              <a:rPr lang="en-US" b="1" dirty="0">
                <a:solidFill>
                  <a:prstClr val="black"/>
                </a:solidFill>
              </a:rPr>
              <a:t>. friends </a:t>
            </a:r>
            <a:r>
              <a:rPr lang="en-US" b="1" dirty="0" smtClean="0">
                <a:solidFill>
                  <a:prstClr val="black"/>
                </a:solidFill>
              </a:rPr>
              <a:t>          B</a:t>
            </a:r>
            <a:r>
              <a:rPr lang="en-US" b="1" dirty="0">
                <a:solidFill>
                  <a:prstClr val="black"/>
                </a:solidFill>
              </a:rPr>
              <a:t>. </a:t>
            </a:r>
            <a:r>
              <a:rPr lang="en-US" b="1" dirty="0" smtClean="0">
                <a:solidFill>
                  <a:prstClr val="black"/>
                </a:solidFill>
              </a:rPr>
              <a:t>news            C </a:t>
            </a:r>
            <a:r>
              <a:rPr lang="en-US" b="1" dirty="0">
                <a:solidFill>
                  <a:prstClr val="black"/>
                </a:solidFill>
              </a:rPr>
              <a:t>toothbrushs </a:t>
            </a:r>
            <a:r>
              <a:rPr lang="en-US" b="1" dirty="0" smtClean="0">
                <a:solidFill>
                  <a:prstClr val="black"/>
                </a:solidFill>
              </a:rPr>
              <a:t>               D</a:t>
            </a:r>
            <a:r>
              <a:rPr lang="en-US" b="1" dirty="0">
                <a:solidFill>
                  <a:prstClr val="black"/>
                </a:solidFill>
              </a:rPr>
              <a:t>. windows </a:t>
            </a:r>
          </a:p>
        </p:txBody>
      </p:sp>
      <p:sp>
        <p:nvSpPr>
          <p:cNvPr id="4" name="مستطيل 3"/>
          <p:cNvSpPr/>
          <p:nvPr/>
        </p:nvSpPr>
        <p:spPr>
          <a:xfrm>
            <a:off x="156681" y="5492283"/>
            <a:ext cx="7992888" cy="646331"/>
          </a:xfrm>
          <a:prstGeom prst="rect">
            <a:avLst/>
          </a:prstGeom>
        </p:spPr>
        <p:txBody>
          <a:bodyPr wrap="square">
            <a:spAutoFit/>
          </a:bodyPr>
          <a:lstStyle/>
          <a:p>
            <a:pPr algn="l" rtl="0"/>
            <a:r>
              <a:rPr lang="en-US" b="1" dirty="0" smtClean="0">
                <a:solidFill>
                  <a:prstClr val="black"/>
                </a:solidFill>
              </a:rPr>
              <a:t>In </a:t>
            </a:r>
            <a:r>
              <a:rPr lang="en-US" b="1" dirty="0">
                <a:solidFill>
                  <a:prstClr val="black"/>
                </a:solidFill>
              </a:rPr>
              <a:t>the following gap filling test, incomplete words are given with blanks to be filled in by the testees</a:t>
            </a:r>
            <a:r>
              <a:rPr lang="en-US" b="1" dirty="0" smtClean="0">
                <a:solidFill>
                  <a:prstClr val="black"/>
                </a:solidFill>
              </a:rPr>
              <a:t>.</a:t>
            </a:r>
            <a:endParaRPr lang="en-US" b="1" dirty="0">
              <a:solidFill>
                <a:prstClr val="black"/>
              </a:solidFill>
            </a:endParaRPr>
          </a:p>
        </p:txBody>
      </p:sp>
    </p:spTree>
    <p:extLst>
      <p:ext uri="{BB962C8B-B14F-4D97-AF65-F5344CB8AC3E}">
        <p14:creationId xmlns:p14="http://schemas.microsoft.com/office/powerpoint/2010/main" val="678104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04664"/>
            <a:ext cx="8496944" cy="2031325"/>
          </a:xfrm>
          <a:prstGeom prst="rect">
            <a:avLst/>
          </a:prstGeom>
          <a:solidFill>
            <a:schemeClr val="bg1">
              <a:lumMod val="95000"/>
            </a:schemeClr>
          </a:solidFill>
        </p:spPr>
        <p:txBody>
          <a:bodyPr wrap="square">
            <a:spAutoFit/>
          </a:bodyPr>
          <a:lstStyle/>
          <a:p>
            <a:pPr algn="l" rtl="0"/>
            <a:r>
              <a:rPr lang="en-US" b="1" dirty="0">
                <a:solidFill>
                  <a:prstClr val="black"/>
                </a:solidFill>
              </a:rPr>
              <a:t>2) </a:t>
            </a:r>
            <a:r>
              <a:rPr lang="en-US" b="1" dirty="0" smtClean="0">
                <a:solidFill>
                  <a:prstClr val="black"/>
                </a:solidFill>
              </a:rPr>
              <a:t>Gap-filling/Completion</a:t>
            </a:r>
          </a:p>
          <a:p>
            <a:pPr algn="l" rtl="0"/>
            <a:r>
              <a:rPr lang="en-US" b="1" dirty="0" smtClean="0">
                <a:solidFill>
                  <a:prstClr val="black"/>
                </a:solidFill>
              </a:rPr>
              <a:t> </a:t>
            </a:r>
          </a:p>
          <a:p>
            <a:pPr algn="l" rtl="0"/>
            <a:r>
              <a:rPr lang="en-US" b="1" dirty="0" smtClean="0">
                <a:solidFill>
                  <a:prstClr val="black"/>
                </a:solidFill>
              </a:rPr>
              <a:t>Fill </a:t>
            </a:r>
            <a:r>
              <a:rPr lang="en-US" b="1" dirty="0">
                <a:solidFill>
                  <a:prstClr val="black"/>
                </a:solidFill>
              </a:rPr>
              <a:t>in each gap with one letter to complete the words</a:t>
            </a:r>
          </a:p>
          <a:p>
            <a:pPr marL="342900" indent="-342900" algn="l" rtl="0">
              <a:buFontTx/>
              <a:buAutoNum type="arabicPeriod"/>
            </a:pPr>
            <a:r>
              <a:rPr lang="en-US" b="1" dirty="0" smtClean="0">
                <a:solidFill>
                  <a:prstClr val="black"/>
                </a:solidFill>
              </a:rPr>
              <a:t>mo </a:t>
            </a:r>
            <a:r>
              <a:rPr lang="en-US" b="1" dirty="0">
                <a:solidFill>
                  <a:prstClr val="black"/>
                </a:solidFill>
              </a:rPr>
              <a:t>ning </a:t>
            </a:r>
            <a:endParaRPr lang="en-US" b="1" dirty="0" smtClean="0">
              <a:solidFill>
                <a:prstClr val="black"/>
              </a:solidFill>
            </a:endParaRPr>
          </a:p>
          <a:p>
            <a:pPr marL="342900" indent="-342900" algn="l" rtl="0">
              <a:buFontTx/>
              <a:buAutoNum type="arabicPeriod"/>
            </a:pPr>
            <a:r>
              <a:rPr lang="en-US" b="1" dirty="0" smtClean="0">
                <a:solidFill>
                  <a:prstClr val="black"/>
                </a:solidFill>
              </a:rPr>
              <a:t>penfr </a:t>
            </a:r>
            <a:r>
              <a:rPr lang="en-US" b="1" dirty="0">
                <a:solidFill>
                  <a:prstClr val="black"/>
                </a:solidFill>
              </a:rPr>
              <a:t>end </a:t>
            </a:r>
            <a:endParaRPr lang="en-US" b="1" dirty="0" smtClean="0">
              <a:solidFill>
                <a:prstClr val="black"/>
              </a:solidFill>
            </a:endParaRPr>
          </a:p>
          <a:p>
            <a:pPr marL="342900" indent="-342900" algn="l" rtl="0">
              <a:buFontTx/>
              <a:buAutoNum type="arabicPeriod"/>
            </a:pPr>
            <a:r>
              <a:rPr lang="en-US" b="1" dirty="0" smtClean="0">
                <a:solidFill>
                  <a:prstClr val="black"/>
                </a:solidFill>
              </a:rPr>
              <a:t>s mame </a:t>
            </a:r>
          </a:p>
          <a:p>
            <a:pPr marL="342900" indent="-342900" algn="l" rtl="0">
              <a:buFontTx/>
              <a:buAutoNum type="arabicPeriod"/>
            </a:pPr>
            <a:r>
              <a:rPr lang="en-US" b="1" dirty="0" smtClean="0">
                <a:solidFill>
                  <a:prstClr val="black"/>
                </a:solidFill>
              </a:rPr>
              <a:t>bor ng</a:t>
            </a:r>
            <a:endParaRPr lang="en-US" b="1" dirty="0">
              <a:solidFill>
                <a:prstClr val="black"/>
              </a:solidFill>
            </a:endParaRPr>
          </a:p>
        </p:txBody>
      </p:sp>
      <p:sp>
        <p:nvSpPr>
          <p:cNvPr id="3" name="مستطيل 2"/>
          <p:cNvSpPr/>
          <p:nvPr/>
        </p:nvSpPr>
        <p:spPr>
          <a:xfrm>
            <a:off x="199661" y="2698047"/>
            <a:ext cx="8523155" cy="646331"/>
          </a:xfrm>
          <a:prstGeom prst="rect">
            <a:avLst/>
          </a:prstGeom>
        </p:spPr>
        <p:txBody>
          <a:bodyPr wrap="square">
            <a:spAutoFit/>
          </a:bodyPr>
          <a:lstStyle/>
          <a:p>
            <a:pPr algn="l"/>
            <a:r>
              <a:rPr lang="en-US" b="1" dirty="0">
                <a:solidFill>
                  <a:prstClr val="black"/>
                </a:solidFill>
              </a:rPr>
              <a:t>Testees can also be given incorrectly spelled words that </a:t>
            </a:r>
            <a:r>
              <a:rPr lang="en-US" b="1" dirty="0" smtClean="0">
                <a:solidFill>
                  <a:prstClr val="black"/>
                </a:solidFill>
              </a:rPr>
              <a:t>require </a:t>
            </a:r>
            <a:r>
              <a:rPr lang="en-US" b="1" dirty="0">
                <a:solidFill>
                  <a:prstClr val="black"/>
                </a:solidFill>
              </a:rPr>
              <a:t>correction</a:t>
            </a:r>
            <a:endParaRPr lang="ar-IQ" b="1" dirty="0">
              <a:solidFill>
                <a:prstClr val="black"/>
              </a:solidFill>
            </a:endParaRPr>
          </a:p>
        </p:txBody>
      </p:sp>
      <p:sp>
        <p:nvSpPr>
          <p:cNvPr id="4" name="مستطيل 3"/>
          <p:cNvSpPr/>
          <p:nvPr/>
        </p:nvSpPr>
        <p:spPr>
          <a:xfrm>
            <a:off x="225308" y="3645024"/>
            <a:ext cx="8379140" cy="2031325"/>
          </a:xfrm>
          <a:prstGeom prst="rect">
            <a:avLst/>
          </a:prstGeom>
          <a:solidFill>
            <a:schemeClr val="bg1">
              <a:lumMod val="95000"/>
            </a:schemeClr>
          </a:solidFill>
        </p:spPr>
        <p:txBody>
          <a:bodyPr wrap="square">
            <a:spAutoFit/>
          </a:bodyPr>
          <a:lstStyle/>
          <a:p>
            <a:pPr algn="l"/>
            <a:r>
              <a:rPr lang="en-US" b="1" dirty="0" smtClean="0">
                <a:solidFill>
                  <a:prstClr val="black"/>
                </a:solidFill>
              </a:rPr>
              <a:t>3</a:t>
            </a:r>
            <a:r>
              <a:rPr lang="en-US" b="1" dirty="0">
                <a:solidFill>
                  <a:prstClr val="black"/>
                </a:solidFill>
              </a:rPr>
              <a:t>) Error recognition </a:t>
            </a:r>
            <a:endParaRPr lang="en-US" b="1" dirty="0" smtClean="0">
              <a:solidFill>
                <a:prstClr val="black"/>
              </a:solidFill>
            </a:endParaRPr>
          </a:p>
          <a:p>
            <a:pPr algn="l"/>
            <a:endParaRPr lang="en-US" b="1" dirty="0" smtClean="0">
              <a:solidFill>
                <a:prstClr val="black"/>
              </a:solidFill>
            </a:endParaRPr>
          </a:p>
          <a:p>
            <a:pPr algn="l"/>
            <a:r>
              <a:rPr lang="en-US" b="1" dirty="0" smtClean="0">
                <a:solidFill>
                  <a:prstClr val="black"/>
                </a:solidFill>
              </a:rPr>
              <a:t>Correct </a:t>
            </a:r>
            <a:r>
              <a:rPr lang="en-US" b="1" dirty="0">
                <a:solidFill>
                  <a:prstClr val="black"/>
                </a:solidFill>
              </a:rPr>
              <a:t>these incorrectly spelled words </a:t>
            </a:r>
            <a:endParaRPr lang="en-US" b="1" dirty="0" smtClean="0">
              <a:solidFill>
                <a:prstClr val="black"/>
              </a:solidFill>
            </a:endParaRPr>
          </a:p>
          <a:p>
            <a:pPr algn="l"/>
            <a:r>
              <a:rPr lang="ar-IQ" b="1" dirty="0" smtClean="0">
                <a:solidFill>
                  <a:prstClr val="black"/>
                </a:solidFill>
              </a:rPr>
              <a:t>__________</a:t>
            </a:r>
            <a:r>
              <a:rPr lang="en-US" b="1" dirty="0" smtClean="0">
                <a:solidFill>
                  <a:prstClr val="black"/>
                </a:solidFill>
              </a:rPr>
              <a:t>1. borther    </a:t>
            </a:r>
          </a:p>
          <a:p>
            <a:pPr algn="l"/>
            <a:r>
              <a:rPr lang="ar-IQ" b="1" dirty="0" smtClean="0">
                <a:solidFill>
                  <a:prstClr val="black"/>
                </a:solidFill>
              </a:rPr>
              <a:t>___________</a:t>
            </a:r>
            <a:r>
              <a:rPr lang="en-US" b="1" dirty="0" smtClean="0">
                <a:solidFill>
                  <a:prstClr val="black"/>
                </a:solidFill>
              </a:rPr>
              <a:t>2</a:t>
            </a:r>
            <a:r>
              <a:rPr lang="en-US" b="1" dirty="0">
                <a:solidFill>
                  <a:prstClr val="black"/>
                </a:solidFill>
              </a:rPr>
              <a:t>. </a:t>
            </a:r>
            <a:r>
              <a:rPr lang="en-US" b="1" dirty="0" smtClean="0">
                <a:solidFill>
                  <a:prstClr val="black"/>
                </a:solidFill>
              </a:rPr>
              <a:t>kichen     </a:t>
            </a:r>
          </a:p>
          <a:p>
            <a:pPr algn="l"/>
            <a:r>
              <a:rPr lang="ar-IQ" b="1" dirty="0" smtClean="0">
                <a:solidFill>
                  <a:prstClr val="black"/>
                </a:solidFill>
              </a:rPr>
              <a:t>___________    </a:t>
            </a:r>
            <a:r>
              <a:rPr lang="en-US" b="1" dirty="0" smtClean="0">
                <a:solidFill>
                  <a:prstClr val="black"/>
                </a:solidFill>
              </a:rPr>
              <a:t>3</a:t>
            </a:r>
            <a:r>
              <a:rPr lang="en-US" b="1" dirty="0">
                <a:solidFill>
                  <a:prstClr val="black"/>
                </a:solidFill>
              </a:rPr>
              <a:t>. shelfes </a:t>
            </a:r>
            <a:endParaRPr lang="en-US" b="1" dirty="0" smtClean="0">
              <a:solidFill>
                <a:prstClr val="black"/>
              </a:solidFill>
            </a:endParaRPr>
          </a:p>
          <a:p>
            <a:pPr algn="l"/>
            <a:r>
              <a:rPr lang="ar-IQ" b="1" dirty="0" smtClean="0">
                <a:solidFill>
                  <a:prstClr val="black"/>
                </a:solidFill>
              </a:rPr>
              <a:t>  ___________  </a:t>
            </a:r>
            <a:r>
              <a:rPr lang="en-US" b="1" dirty="0" smtClean="0">
                <a:solidFill>
                  <a:prstClr val="black"/>
                </a:solidFill>
              </a:rPr>
              <a:t>4</a:t>
            </a:r>
            <a:r>
              <a:rPr lang="en-US" b="1" dirty="0">
                <a:solidFill>
                  <a:prstClr val="black"/>
                </a:solidFill>
              </a:rPr>
              <a:t>. beautful</a:t>
            </a:r>
            <a:endParaRPr lang="ar-IQ" b="1" dirty="0">
              <a:solidFill>
                <a:prstClr val="black"/>
              </a:solidFill>
            </a:endParaRPr>
          </a:p>
        </p:txBody>
      </p:sp>
    </p:spTree>
    <p:extLst>
      <p:ext uri="{BB962C8B-B14F-4D97-AF65-F5344CB8AC3E}">
        <p14:creationId xmlns:p14="http://schemas.microsoft.com/office/powerpoint/2010/main" val="18409467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568952" cy="646331"/>
          </a:xfrm>
          <a:prstGeom prst="rect">
            <a:avLst/>
          </a:prstGeom>
        </p:spPr>
        <p:txBody>
          <a:bodyPr wrap="square">
            <a:spAutoFit/>
          </a:bodyPr>
          <a:lstStyle/>
          <a:p>
            <a:pPr algn="l"/>
            <a:r>
              <a:rPr lang="en-US" b="1" dirty="0">
                <a:solidFill>
                  <a:prstClr val="black"/>
                </a:solidFill>
              </a:rPr>
              <a:t>The next test provides a context for the words tested. An error recognition test with options is used here.</a:t>
            </a:r>
            <a:endParaRPr lang="ar-IQ" b="1" dirty="0">
              <a:solidFill>
                <a:prstClr val="black"/>
              </a:solidFill>
            </a:endParaRPr>
          </a:p>
        </p:txBody>
      </p:sp>
      <p:sp>
        <p:nvSpPr>
          <p:cNvPr id="3" name="مستطيل 2"/>
          <p:cNvSpPr/>
          <p:nvPr/>
        </p:nvSpPr>
        <p:spPr>
          <a:xfrm>
            <a:off x="179512" y="1124744"/>
            <a:ext cx="8208912" cy="4247317"/>
          </a:xfrm>
          <a:prstGeom prst="rect">
            <a:avLst/>
          </a:prstGeom>
          <a:solidFill>
            <a:schemeClr val="bg1">
              <a:lumMod val="95000"/>
            </a:schemeClr>
          </a:solidFill>
        </p:spPr>
        <p:txBody>
          <a:bodyPr wrap="square">
            <a:spAutoFit/>
          </a:bodyPr>
          <a:lstStyle/>
          <a:p>
            <a:pPr algn="l" rtl="0"/>
            <a:r>
              <a:rPr lang="en-US" b="1" dirty="0">
                <a:solidFill>
                  <a:prstClr val="black"/>
                </a:solidFill>
              </a:rPr>
              <a:t>4) Error recognition (MCQ)</a:t>
            </a:r>
          </a:p>
          <a:p>
            <a:pPr algn="l" rtl="0"/>
            <a:endParaRPr lang="en-US" b="1" dirty="0" smtClean="0">
              <a:solidFill>
                <a:prstClr val="black"/>
              </a:solidFill>
            </a:endParaRPr>
          </a:p>
          <a:p>
            <a:pPr algn="l" rtl="0"/>
            <a:r>
              <a:rPr lang="en-US" b="1" dirty="0" smtClean="0">
                <a:solidFill>
                  <a:prstClr val="black"/>
                </a:solidFill>
              </a:rPr>
              <a:t>Identify </a:t>
            </a:r>
            <a:r>
              <a:rPr lang="en-US" b="1" dirty="0">
                <a:solidFill>
                  <a:prstClr val="black"/>
                </a:solidFill>
              </a:rPr>
              <a:t>the letter (A, B, C, or D) of the incorrectly spelt word in </a:t>
            </a:r>
            <a:r>
              <a:rPr lang="en-US" b="1" dirty="0" smtClean="0">
                <a:solidFill>
                  <a:prstClr val="black"/>
                </a:solidFill>
              </a:rPr>
              <a:t>each </a:t>
            </a:r>
            <a:r>
              <a:rPr lang="en-US" b="1" dirty="0">
                <a:solidFill>
                  <a:prstClr val="black"/>
                </a:solidFill>
              </a:rPr>
              <a:t>item of the following items</a:t>
            </a:r>
            <a:r>
              <a:rPr lang="en-US" b="1" dirty="0" smtClean="0">
                <a:solidFill>
                  <a:prstClr val="black"/>
                </a:solidFill>
              </a:rPr>
              <a:t>.</a:t>
            </a:r>
          </a:p>
          <a:p>
            <a:pPr algn="l" rtl="0"/>
            <a:r>
              <a:rPr lang="en-US" b="1" dirty="0" smtClean="0">
                <a:solidFill>
                  <a:prstClr val="black"/>
                </a:solidFill>
              </a:rPr>
              <a:t> </a:t>
            </a:r>
          </a:p>
          <a:p>
            <a:pPr marL="342900" indent="-342900" algn="l" rtl="0">
              <a:buFontTx/>
              <a:buAutoNum type="arabicPeriod"/>
            </a:pPr>
            <a:r>
              <a:rPr lang="en-US" b="1" dirty="0" smtClean="0">
                <a:solidFill>
                  <a:prstClr val="black"/>
                </a:solidFill>
              </a:rPr>
              <a:t>My </a:t>
            </a:r>
            <a:r>
              <a:rPr lang="en-US" b="1" dirty="0">
                <a:solidFill>
                  <a:prstClr val="black"/>
                </a:solidFill>
              </a:rPr>
              <a:t>f</a:t>
            </a:r>
            <a:r>
              <a:rPr lang="en-US" b="1" u="sng" dirty="0">
                <a:solidFill>
                  <a:prstClr val="black"/>
                </a:solidFill>
              </a:rPr>
              <a:t>ather's</a:t>
            </a:r>
            <a:r>
              <a:rPr lang="en-US" b="1" dirty="0">
                <a:solidFill>
                  <a:prstClr val="black"/>
                </a:solidFill>
              </a:rPr>
              <a:t> </a:t>
            </a:r>
            <a:r>
              <a:rPr lang="en-US" b="1" u="sng" dirty="0">
                <a:solidFill>
                  <a:prstClr val="black"/>
                </a:solidFill>
              </a:rPr>
              <a:t>got</a:t>
            </a:r>
            <a:r>
              <a:rPr lang="en-US" b="1" dirty="0">
                <a:solidFill>
                  <a:prstClr val="black"/>
                </a:solidFill>
              </a:rPr>
              <a:t> a nice CD </a:t>
            </a:r>
            <a:r>
              <a:rPr lang="en-US" b="1" u="sng" dirty="0">
                <a:solidFill>
                  <a:prstClr val="black"/>
                </a:solidFill>
              </a:rPr>
              <a:t>player</a:t>
            </a:r>
            <a:r>
              <a:rPr lang="en-US" b="1" dirty="0">
                <a:solidFill>
                  <a:prstClr val="black"/>
                </a:solidFill>
              </a:rPr>
              <a:t> in his </a:t>
            </a:r>
            <a:r>
              <a:rPr lang="en-US" b="1" u="sng" dirty="0">
                <a:solidFill>
                  <a:prstClr val="black"/>
                </a:solidFill>
              </a:rPr>
              <a:t>bedrom</a:t>
            </a:r>
            <a:r>
              <a:rPr lang="en-US" b="1" dirty="0" smtClean="0">
                <a:solidFill>
                  <a:prstClr val="black"/>
                </a:solidFill>
              </a:rPr>
              <a:t>.</a:t>
            </a:r>
          </a:p>
          <a:p>
            <a:pPr algn="l" rtl="0"/>
            <a:r>
              <a:rPr lang="en-US" b="1" dirty="0">
                <a:solidFill>
                  <a:prstClr val="black"/>
                </a:solidFill>
              </a:rPr>
              <a:t> </a:t>
            </a:r>
            <a:r>
              <a:rPr lang="en-US" b="1" dirty="0" smtClean="0">
                <a:solidFill>
                  <a:prstClr val="black"/>
                </a:solidFill>
              </a:rPr>
              <a:t>                   A      B                           C                    D</a:t>
            </a:r>
          </a:p>
          <a:p>
            <a:pPr algn="l" rtl="0"/>
            <a:r>
              <a:rPr lang="en-US" b="1" dirty="0" smtClean="0">
                <a:solidFill>
                  <a:prstClr val="black"/>
                </a:solidFill>
              </a:rPr>
              <a:t>2</a:t>
            </a:r>
            <a:r>
              <a:rPr lang="en-US" b="1" dirty="0">
                <a:solidFill>
                  <a:prstClr val="black"/>
                </a:solidFill>
              </a:rPr>
              <a:t>. My </a:t>
            </a:r>
            <a:r>
              <a:rPr lang="en-US" b="1" u="sng" dirty="0">
                <a:solidFill>
                  <a:prstClr val="black"/>
                </a:solidFill>
              </a:rPr>
              <a:t>friend</a:t>
            </a:r>
            <a:r>
              <a:rPr lang="en-US" b="1" dirty="0">
                <a:solidFill>
                  <a:prstClr val="black"/>
                </a:solidFill>
              </a:rPr>
              <a:t> and I went to </a:t>
            </a:r>
            <a:r>
              <a:rPr lang="en-US" b="1" u="sng" dirty="0">
                <a:solidFill>
                  <a:prstClr val="black"/>
                </a:solidFill>
              </a:rPr>
              <a:t>school</a:t>
            </a:r>
            <a:r>
              <a:rPr lang="en-US" b="1" dirty="0">
                <a:solidFill>
                  <a:prstClr val="black"/>
                </a:solidFill>
              </a:rPr>
              <a:t> by </a:t>
            </a:r>
            <a:r>
              <a:rPr lang="en-US" b="1" u="sng" dirty="0">
                <a:solidFill>
                  <a:prstClr val="black"/>
                </a:solidFill>
              </a:rPr>
              <a:t>bus</a:t>
            </a:r>
            <a:r>
              <a:rPr lang="en-US" b="1" dirty="0">
                <a:solidFill>
                  <a:prstClr val="black"/>
                </a:solidFill>
              </a:rPr>
              <a:t> last </a:t>
            </a:r>
            <a:r>
              <a:rPr lang="en-US" b="1" dirty="0" smtClean="0">
                <a:solidFill>
                  <a:prstClr val="black"/>
                </a:solidFill>
              </a:rPr>
              <a:t> </a:t>
            </a:r>
            <a:r>
              <a:rPr lang="en-US" b="1" u="sng" dirty="0" smtClean="0">
                <a:solidFill>
                  <a:prstClr val="black"/>
                </a:solidFill>
              </a:rPr>
              <a:t>Satrday</a:t>
            </a:r>
          </a:p>
          <a:p>
            <a:pPr algn="l" rtl="0"/>
            <a:r>
              <a:rPr lang="en-US" b="1" dirty="0" smtClean="0">
                <a:solidFill>
                  <a:prstClr val="black"/>
                </a:solidFill>
              </a:rPr>
              <a:t>             A                                       B           C                 D   </a:t>
            </a:r>
            <a:endParaRPr lang="en-US" b="1" dirty="0">
              <a:solidFill>
                <a:prstClr val="black"/>
              </a:solidFill>
            </a:endParaRPr>
          </a:p>
          <a:p>
            <a:pPr algn="l" rtl="0"/>
            <a:r>
              <a:rPr lang="en-US" b="1" dirty="0" smtClean="0">
                <a:solidFill>
                  <a:prstClr val="black"/>
                </a:solidFill>
              </a:rPr>
              <a:t>3</a:t>
            </a:r>
            <a:r>
              <a:rPr lang="en-US" b="1" dirty="0">
                <a:solidFill>
                  <a:prstClr val="black"/>
                </a:solidFill>
              </a:rPr>
              <a:t>. A </a:t>
            </a:r>
            <a:r>
              <a:rPr lang="en-US" b="1" u="sng" dirty="0">
                <a:solidFill>
                  <a:prstClr val="black"/>
                </a:solidFill>
              </a:rPr>
              <a:t>motorcicle</a:t>
            </a:r>
            <a:r>
              <a:rPr lang="en-US" b="1" dirty="0">
                <a:solidFill>
                  <a:prstClr val="black"/>
                </a:solidFill>
              </a:rPr>
              <a:t> hit a boy </a:t>
            </a:r>
            <a:r>
              <a:rPr lang="en-US" b="1" u="sng" dirty="0">
                <a:solidFill>
                  <a:prstClr val="black"/>
                </a:solidFill>
              </a:rPr>
              <a:t>yesterday</a:t>
            </a:r>
            <a:r>
              <a:rPr lang="en-US" b="1" dirty="0">
                <a:solidFill>
                  <a:prstClr val="black"/>
                </a:solidFill>
              </a:rPr>
              <a:t> and an </a:t>
            </a:r>
            <a:r>
              <a:rPr lang="en-US" b="1" u="sng" dirty="0">
                <a:solidFill>
                  <a:prstClr val="black"/>
                </a:solidFill>
              </a:rPr>
              <a:t>ambulance</a:t>
            </a:r>
            <a:r>
              <a:rPr lang="en-US" b="1" dirty="0">
                <a:solidFill>
                  <a:prstClr val="black"/>
                </a:solidFill>
              </a:rPr>
              <a:t> took him to</a:t>
            </a:r>
          </a:p>
          <a:p>
            <a:pPr algn="l" rtl="0"/>
            <a:r>
              <a:rPr lang="en-US" b="1" dirty="0" smtClean="0">
                <a:solidFill>
                  <a:prstClr val="black"/>
                </a:solidFill>
              </a:rPr>
              <a:t>             A                                     B                              C</a:t>
            </a:r>
          </a:p>
          <a:p>
            <a:pPr algn="l" rtl="0"/>
            <a:r>
              <a:rPr lang="en-US" b="1" u="sng" dirty="0" smtClean="0">
                <a:solidFill>
                  <a:prstClr val="black"/>
                </a:solidFill>
              </a:rPr>
              <a:t>hospital</a:t>
            </a:r>
            <a:r>
              <a:rPr lang="en-US" b="1" u="sng" dirty="0">
                <a:solidFill>
                  <a:prstClr val="black"/>
                </a:solidFill>
              </a:rPr>
              <a:t>.</a:t>
            </a:r>
          </a:p>
          <a:p>
            <a:pPr algn="l" rtl="0"/>
            <a:r>
              <a:rPr lang="en-US" b="1" i="1" dirty="0" smtClean="0">
                <a:solidFill>
                  <a:prstClr val="black"/>
                </a:solidFill>
              </a:rPr>
              <a:t>D</a:t>
            </a:r>
            <a:endParaRPr lang="en-US" b="1" dirty="0">
              <a:solidFill>
                <a:prstClr val="black"/>
              </a:solidFill>
            </a:endParaRPr>
          </a:p>
          <a:p>
            <a:pPr algn="l"/>
            <a:r>
              <a:rPr lang="en-US" b="1" dirty="0">
                <a:solidFill>
                  <a:prstClr val="black"/>
                </a:solidFill>
              </a:rPr>
              <a:t/>
            </a:r>
            <a:br>
              <a:rPr lang="en-US" b="1" dirty="0">
                <a:solidFill>
                  <a:prstClr val="black"/>
                </a:solidFill>
              </a:rPr>
            </a:br>
            <a:endParaRPr lang="ar-IQ" b="1" dirty="0">
              <a:solidFill>
                <a:prstClr val="black"/>
              </a:solidFill>
            </a:endParaRPr>
          </a:p>
        </p:txBody>
      </p:sp>
    </p:spTree>
    <p:extLst>
      <p:ext uri="{BB962C8B-B14F-4D97-AF65-F5344CB8AC3E}">
        <p14:creationId xmlns:p14="http://schemas.microsoft.com/office/powerpoint/2010/main" val="23159912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1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2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3_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370</Words>
  <Application>Microsoft Office PowerPoint</Application>
  <PresentationFormat>عرض على الشاشة (3:4)‏</PresentationFormat>
  <Paragraphs>47</Paragraphs>
  <Slides>4</Slides>
  <Notes>0</Notes>
  <HiddenSlides>0</HiddenSlides>
  <MMClips>0</MMClips>
  <ScaleCrop>false</ScaleCrop>
  <HeadingPairs>
    <vt:vector size="4" baseType="variant">
      <vt:variant>
        <vt:lpstr>نسق</vt:lpstr>
      </vt:variant>
      <vt:variant>
        <vt:i4>5</vt:i4>
      </vt:variant>
      <vt:variant>
        <vt:lpstr>عناوين الشرائح</vt:lpstr>
      </vt:variant>
      <vt:variant>
        <vt:i4>4</vt:i4>
      </vt:variant>
    </vt:vector>
  </HeadingPairs>
  <TitlesOfParts>
    <vt:vector size="9" baseType="lpstr">
      <vt:lpstr>سمة Office</vt:lpstr>
      <vt:lpstr>مشربية</vt:lpstr>
      <vt:lpstr>1_مشربية</vt:lpstr>
      <vt:lpstr>2_مشربية</vt:lpstr>
      <vt:lpstr>3_مشربية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اhp</dc:creator>
  <cp:lastModifiedBy>DR.Ahmed Saker 2o1O</cp:lastModifiedBy>
  <cp:revision>3</cp:revision>
  <dcterms:created xsi:type="dcterms:W3CDTF">2019-04-06T18:03:59Z</dcterms:created>
  <dcterms:modified xsi:type="dcterms:W3CDTF">2019-04-06T18:08:17Z</dcterms:modified>
</cp:coreProperties>
</file>